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3.xml" ContentType="application/inkml+xml"/>
  <Override PartName="/ppt/notesSlides/notesSlide19.xml" ContentType="application/vnd.openxmlformats-officedocument.presentationml.notesSlide+xml"/>
  <Override PartName="/ppt/ink/ink4.xml" ContentType="application/inkml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5.xml" ContentType="application/inkml+xml"/>
  <Override PartName="/ppt/notesSlides/notesSlide23.xml" ContentType="application/vnd.openxmlformats-officedocument.presentationml.notesSlide+xml"/>
  <Override PartName="/ppt/ink/ink6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7.xml" ContentType="application/inkml+xml"/>
  <Override PartName="/ppt/notesSlides/notesSlide26.xml" ContentType="application/vnd.openxmlformats-officedocument.presentationml.notesSlide+xml"/>
  <Override PartName="/ppt/ink/ink8.xml" ContentType="application/inkml+xml"/>
  <Override PartName="/ppt/notesSlides/notesSlide27.xml" ContentType="application/vnd.openxmlformats-officedocument.presentationml.notesSlide+xml"/>
  <Override PartName="/ppt/ink/ink9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79" r:id="rId4"/>
    <p:sldMasterId id="2147493467" r:id="rId5"/>
  </p:sldMasterIdLst>
  <p:notesMasterIdLst>
    <p:notesMasterId r:id="rId39"/>
  </p:notesMasterIdLst>
  <p:handoutMasterIdLst>
    <p:handoutMasterId r:id="rId40"/>
  </p:handoutMasterIdLst>
  <p:sldIdLst>
    <p:sldId id="259" r:id="rId6"/>
    <p:sldId id="280" r:id="rId7"/>
    <p:sldId id="267" r:id="rId8"/>
    <p:sldId id="298" r:id="rId9"/>
    <p:sldId id="287" r:id="rId10"/>
    <p:sldId id="295" r:id="rId11"/>
    <p:sldId id="296" r:id="rId12"/>
    <p:sldId id="313" r:id="rId13"/>
    <p:sldId id="302" r:id="rId14"/>
    <p:sldId id="323" r:id="rId15"/>
    <p:sldId id="277" r:id="rId16"/>
    <p:sldId id="278" r:id="rId17"/>
    <p:sldId id="282" r:id="rId18"/>
    <p:sldId id="283" r:id="rId19"/>
    <p:sldId id="321" r:id="rId20"/>
    <p:sldId id="304" r:id="rId21"/>
    <p:sldId id="326" r:id="rId22"/>
    <p:sldId id="286" r:id="rId23"/>
    <p:sldId id="327" r:id="rId24"/>
    <p:sldId id="322" r:id="rId25"/>
    <p:sldId id="328" r:id="rId26"/>
    <p:sldId id="310" r:id="rId27"/>
    <p:sldId id="324" r:id="rId28"/>
    <p:sldId id="329" r:id="rId29"/>
    <p:sldId id="293" r:id="rId30"/>
    <p:sldId id="299" r:id="rId31"/>
    <p:sldId id="300" r:id="rId32"/>
    <p:sldId id="301" r:id="rId33"/>
    <p:sldId id="297" r:id="rId34"/>
    <p:sldId id="284" r:id="rId35"/>
    <p:sldId id="325" r:id="rId36"/>
    <p:sldId id="330" r:id="rId37"/>
    <p:sldId id="331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5B8"/>
    <a:srgbClr val="B0CD9B"/>
    <a:srgbClr val="9DC183"/>
    <a:srgbClr val="B9C4B0"/>
    <a:srgbClr val="97A78A"/>
    <a:srgbClr val="0F1938"/>
    <a:srgbClr val="002868"/>
    <a:srgbClr val="100E42"/>
    <a:srgbClr val="100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94694"/>
  </p:normalViewPr>
  <p:slideViewPr>
    <p:cSldViewPr snapToGrid="0" snapToObjects="1">
      <p:cViewPr varScale="1">
        <p:scale>
          <a:sx n="97" d="100"/>
          <a:sy n="97" d="100"/>
        </p:scale>
        <p:origin x="132" y="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0BE6C-4C0C-8046-BBFD-371AD798216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9EFCB1-D51F-8E41-88AA-D42180FBB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099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1:17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1:17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1:17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1:17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1:17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1:17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1:17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1:17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8T01:17:29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8588A-9991-4350-9ABE-0B8D9EDEBD3B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7FB1-96DD-41B9-88E9-C5B716B36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1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24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7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7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84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364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5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43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28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9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6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52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86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3C7FB1-96DD-41B9-88E9-C5B716B368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393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22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99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2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21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79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2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7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3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17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598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7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67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22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11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3C7FB1-96DD-41B9-88E9-C5B716B368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0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A6274-9699-4FAA-9854-8FE64989516B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4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57AF-5DCC-4E0F-8714-CFEE94C92962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8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F96-310F-4EF1-98CD-C5902BB07C0E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98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AF74C-0308-4E99-A89F-26F0AA8DCA57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974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C5EE1-2DCF-472F-99A5-EBF5D3FE759D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97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B8B12-40E2-4B53-8B52-9F66FDCF77B7}" type="datetime1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3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588C9-F4FE-4CEC-9E5E-E63FB1A21299}" type="datetime1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48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829A4-A505-4B6A-81D7-99550122D2EE}" type="datetime1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07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F168-931F-4F9F-AABF-A2F789969A57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252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57A03-CE60-4E76-8CD4-812F6A58F77F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9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B1B24-2A12-44C9-9807-284EFA82A5B0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83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4277"/>
            <a:ext cx="4038600" cy="3394075"/>
          </a:xfr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44277"/>
            <a:ext cx="4038600" cy="3394075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A8ACA-5573-4CBC-B1BC-E21F4B8163BD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9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85C25-E511-411C-BAFE-721073A37089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47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ACF26-51D3-4B00-8744-6F0C73A1D9A9}" type="datetime1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62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62E44-8FF3-494F-8DDC-B3B4AD11E219}" type="datetime1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6782F-4FD2-4EF5-921B-739E955FD0FF}" type="datetime1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17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AD15B-CBFA-4CB5-A1AA-9B958BE28E14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91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E6914-5026-4233-8940-E847E37C3C8B}" type="datetime1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4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4814F-7116-4177-B7D7-FB2CEADE4A7D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4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C52C-BFD8-47EC-8233-E732F9B26E4D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98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34325" y="0"/>
            <a:ext cx="9178325" cy="1200150"/>
          </a:xfrm>
          <a:prstGeom prst="rect">
            <a:avLst/>
          </a:prstGeom>
          <a:solidFill>
            <a:srgbClr val="100E2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4277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DEEA0-51A3-4044-AA3F-EC112EE63806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697F5-3DCA-0A4F-B9EA-FEC2794BD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81" r:id="rId1"/>
    <p:sldLayoutId id="2147493483" r:id="rId2"/>
    <p:sldLayoutId id="2147493484" r:id="rId3"/>
    <p:sldLayoutId id="2147493485" r:id="rId4"/>
    <p:sldLayoutId id="2147493486" r:id="rId5"/>
    <p:sldLayoutId id="2147493487" r:id="rId6"/>
    <p:sldLayoutId id="2147493488" r:id="rId7"/>
    <p:sldLayoutId id="2147493489" r:id="rId8"/>
    <p:sldLayoutId id="2147493490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C9E1E-D8FF-4C66-8588-F6E0C7C3A802}" type="datetime1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C81B-7B5A-A644-B3E8-EC3DC39B62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3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68" r:id="rId1"/>
    <p:sldLayoutId id="2147493469" r:id="rId2"/>
    <p:sldLayoutId id="2147493470" r:id="rId3"/>
    <p:sldLayoutId id="2147493471" r:id="rId4"/>
    <p:sldLayoutId id="2147493472" r:id="rId5"/>
    <p:sldLayoutId id="2147493473" r:id="rId6"/>
    <p:sldLayoutId id="2147493474" r:id="rId7"/>
    <p:sldLayoutId id="2147493475" r:id="rId8"/>
    <p:sldLayoutId id="2147493476" r:id="rId9"/>
    <p:sldLayoutId id="2147493477" r:id="rId10"/>
    <p:sldLayoutId id="2147493478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30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hyperlink" Target="https://community.jmp.com/t5/JMP-Add-Ins/Stratified-Data-Partitioning-with-balancing-options-add-in/ta-p/2200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unity.jmp.com/t5/JMP-Add-Ins/Stratified-Data-Partitioning-with-balancing-options-add-in/ta-p/22001" TargetMode="External"/><Relationship Id="rId5" Type="http://schemas.openxmlformats.org/officeDocument/2006/relationships/hyperlink" Target="https://github.com/Jcharis/Python-Machine-Learning/blob/master/Multi_Label_Text_Classification_with_Skmultilearn/Multi-Label%20Classification%20with%20Python%20and%20Scikit-Multilearn-.ipynb" TargetMode="External"/><Relationship Id="rId4" Type="http://schemas.openxmlformats.org/officeDocument/2006/relationships/image" Target="../media/image2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E0EF"/>
            </a:gs>
            <a:gs pos="51000">
              <a:srgbClr val="E3EBF5"/>
            </a:gs>
            <a:gs pos="12000">
              <a:schemeClr val="accent1">
                <a:lumMod val="8000"/>
                <a:lumOff val="92000"/>
              </a:schemeClr>
            </a:gs>
            <a:gs pos="30000">
              <a:schemeClr val="accent1">
                <a:lumMod val="8000"/>
                <a:lumOff val="92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DE417-EFA1-4448-99A6-C343D2854971}"/>
              </a:ext>
            </a:extLst>
          </p:cNvPr>
          <p:cNvSpPr txBox="1"/>
          <p:nvPr/>
        </p:nvSpPr>
        <p:spPr>
          <a:xfrm>
            <a:off x="374970" y="393292"/>
            <a:ext cx="8394059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Advanced Business Analytics and Project Management</a:t>
            </a:r>
            <a:r>
              <a:rPr lang="en-US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lang="en-US" sz="1100" b="1" dirty="0">
              <a:solidFill>
                <a:schemeClr val="tx2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2800" b="1" i="0" u="none" strike="noStrike" cap="none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OPIM 5770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9F96C-C8A3-4979-B438-B90DCB57E8AC}"/>
              </a:ext>
            </a:extLst>
          </p:cNvPr>
          <p:cNvSpPr txBox="1"/>
          <p:nvPr/>
        </p:nvSpPr>
        <p:spPr>
          <a:xfrm>
            <a:off x="177622" y="3646614"/>
            <a:ext cx="8801918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Final Presentation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200" b="1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Team 2</a:t>
            </a:r>
            <a:endParaRPr lang="en-US" sz="2200" b="0" i="0" u="none" strike="noStrike" cap="none" dirty="0">
              <a:solidFill>
                <a:schemeClr val="tx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200" b="1" i="0" u="none" strike="noStrike" cap="none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Incident Response Management System</a:t>
            </a:r>
            <a:endParaRPr lang="en-US" sz="2200" b="0" i="0" u="none" strike="noStrike" cap="none" dirty="0">
              <a:solidFill>
                <a:schemeClr val="tx2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0" name="Picture 6" descr="Cigna Logo PNG Image - PurePNG | Free transparent CC0 PNG Image Library">
            <a:extLst>
              <a:ext uri="{FF2B5EF4-FFF2-40B4-BE49-F238E27FC236}">
                <a16:creationId xmlns:a16="http://schemas.microsoft.com/office/drawing/2014/main" id="{A40CA204-BDBE-40D7-B2CC-25F246FD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635" y="1714023"/>
            <a:ext cx="1657144" cy="171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niversity of Connecticut - Wikipedia">
            <a:extLst>
              <a:ext uri="{FF2B5EF4-FFF2-40B4-BE49-F238E27FC236}">
                <a16:creationId xmlns:a16="http://schemas.microsoft.com/office/drawing/2014/main" id="{6B8AA011-81C5-4A7A-8259-F6EB9CCDE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980" y="1799660"/>
            <a:ext cx="1504081" cy="15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67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>
              <a:solidFill>
                <a:schemeClr val="bg1"/>
              </a:solidFill>
              <a:latin typeface="+mj-lt"/>
            </a:endParaRPr>
          </a:p>
          <a:p>
            <a:r>
              <a:rPr lang="en-US" sz="3200" b="1">
                <a:solidFill>
                  <a:schemeClr val="bg1"/>
                </a:solidFill>
                <a:latin typeface="+mj-lt"/>
              </a:rPr>
              <a:t>      Data Insights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638965" y="1113067"/>
            <a:ext cx="3933036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49%</a:t>
            </a:r>
            <a:r>
              <a:rPr lang="en-US" dirty="0"/>
              <a:t> of the incidents were resolved within 100 minutes 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13%</a:t>
            </a:r>
            <a:r>
              <a:rPr lang="en-US" dirty="0"/>
              <a:t> of the incidents have higher average resolution time of 17550 mins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Average time to solve a Managed Incident is 1200 minutes (excluding outliers)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1A67-3F75-49EE-8FEC-2EC782F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C0CC9-F534-4357-83F8-8373AEAD2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5"/>
          <a:stretch/>
        </p:blipFill>
        <p:spPr>
          <a:xfrm>
            <a:off x="4829172" y="1028637"/>
            <a:ext cx="3779044" cy="3372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F9638-6DEF-4B7E-A3FB-0C7D179CC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837" y="4398167"/>
            <a:ext cx="317754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E0EF"/>
            </a:gs>
            <a:gs pos="51000">
              <a:srgbClr val="E3EBF5"/>
            </a:gs>
            <a:gs pos="12000">
              <a:schemeClr val="accent1">
                <a:lumMod val="8000"/>
                <a:lumOff val="92000"/>
              </a:schemeClr>
            </a:gs>
            <a:gs pos="30000">
              <a:schemeClr val="accent1">
                <a:lumMod val="8000"/>
                <a:lumOff val="92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DE417-EFA1-4448-99A6-C343D2854971}"/>
              </a:ext>
            </a:extLst>
          </p:cNvPr>
          <p:cNvSpPr txBox="1"/>
          <p:nvPr/>
        </p:nvSpPr>
        <p:spPr>
          <a:xfrm>
            <a:off x="381551" y="1130071"/>
            <a:ext cx="839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Objective 1 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9F96C-C8A3-4979-B438-B90DCB57E8AC}"/>
              </a:ext>
            </a:extLst>
          </p:cNvPr>
          <p:cNvSpPr txBox="1"/>
          <p:nvPr/>
        </p:nvSpPr>
        <p:spPr>
          <a:xfrm>
            <a:off x="177622" y="2542267"/>
            <a:ext cx="8801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Developing a model to predict the Top 3 technology teams to be engaged to improve routing accuracy and time to engage.</a:t>
            </a:r>
          </a:p>
        </p:txBody>
      </p:sp>
    </p:spTree>
    <p:extLst>
      <p:ext uri="{BB962C8B-B14F-4D97-AF65-F5344CB8AC3E}">
        <p14:creationId xmlns:p14="http://schemas.microsoft.com/office/powerpoint/2010/main" val="300583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1 - Modeling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19694" y="1032811"/>
            <a:ext cx="8440109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Variable is “ASSIGNMENT GROUP”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classification using Machine Learning algorithms to predict the teams to which a particular incident should be routed to be resolved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Four Major types of Classification tasks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1EF36C18-D239-4CB2-AF78-9E4DD3AC4703}"/>
              </a:ext>
            </a:extLst>
          </p:cNvPr>
          <p:cNvSpPr/>
          <p:nvPr/>
        </p:nvSpPr>
        <p:spPr>
          <a:xfrm>
            <a:off x="3838920" y="3054530"/>
            <a:ext cx="1440673" cy="547106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E3A797B4-CE64-431D-865E-6D548AC4F096}"/>
              </a:ext>
            </a:extLst>
          </p:cNvPr>
          <p:cNvSpPr/>
          <p:nvPr/>
        </p:nvSpPr>
        <p:spPr>
          <a:xfrm>
            <a:off x="1481655" y="3931924"/>
            <a:ext cx="1220306" cy="428650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Binary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EEB26FFA-DD62-43A7-B50E-D8AA522A2F96}"/>
              </a:ext>
            </a:extLst>
          </p:cNvPr>
          <p:cNvSpPr/>
          <p:nvPr/>
        </p:nvSpPr>
        <p:spPr>
          <a:xfrm>
            <a:off x="3016617" y="3931924"/>
            <a:ext cx="1368311" cy="428650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Multi-Class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E55FA7F0-7AEF-4A1E-99EE-0FED88C0475B}"/>
              </a:ext>
            </a:extLst>
          </p:cNvPr>
          <p:cNvSpPr/>
          <p:nvPr/>
        </p:nvSpPr>
        <p:spPr>
          <a:xfrm>
            <a:off x="4700692" y="3931924"/>
            <a:ext cx="1368311" cy="428650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Multi-Label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CF5CD0A-A565-4C06-B86D-8176A0DCF528}"/>
              </a:ext>
            </a:extLst>
          </p:cNvPr>
          <p:cNvSpPr/>
          <p:nvPr/>
        </p:nvSpPr>
        <p:spPr>
          <a:xfrm>
            <a:off x="6384767" y="3931924"/>
            <a:ext cx="1368311" cy="428650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Imbalanced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2E522DC-42B1-4916-A7A8-59F4B88A49E6}"/>
              </a:ext>
            </a:extLst>
          </p:cNvPr>
          <p:cNvCxnSpPr>
            <a:cxnSpLocks/>
          </p:cNvCxnSpPr>
          <p:nvPr/>
        </p:nvCxnSpPr>
        <p:spPr>
          <a:xfrm>
            <a:off x="2091808" y="3768513"/>
            <a:ext cx="497711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1A4E1D-70F2-41C5-8FB6-B390026A8FF2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559256" y="3601636"/>
            <a:ext cx="1" cy="166877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80838C2-2877-4B89-B4D7-F4347B109149}"/>
              </a:ext>
            </a:extLst>
          </p:cNvPr>
          <p:cNvCxnSpPr>
            <a:cxnSpLocks/>
          </p:cNvCxnSpPr>
          <p:nvPr/>
        </p:nvCxnSpPr>
        <p:spPr>
          <a:xfrm>
            <a:off x="2104964" y="3768513"/>
            <a:ext cx="0" cy="1634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93F786-A6F4-4A45-AD94-0FD826E0443B}"/>
              </a:ext>
            </a:extLst>
          </p:cNvPr>
          <p:cNvCxnSpPr>
            <a:endCxn id="15" idx="0"/>
          </p:cNvCxnSpPr>
          <p:nvPr/>
        </p:nvCxnSpPr>
        <p:spPr>
          <a:xfrm>
            <a:off x="3700772" y="3768513"/>
            <a:ext cx="1" cy="1634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EB466C-E4CD-48A8-B510-39AA0F2A068E}"/>
              </a:ext>
            </a:extLst>
          </p:cNvPr>
          <p:cNvCxnSpPr>
            <a:endCxn id="16" idx="0"/>
          </p:cNvCxnSpPr>
          <p:nvPr/>
        </p:nvCxnSpPr>
        <p:spPr>
          <a:xfrm>
            <a:off x="5384847" y="3768513"/>
            <a:ext cx="1" cy="1634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45507BA-0057-4CF7-B9FE-3DF3BD2CAA02}"/>
              </a:ext>
            </a:extLst>
          </p:cNvPr>
          <p:cNvCxnSpPr>
            <a:cxnSpLocks/>
          </p:cNvCxnSpPr>
          <p:nvPr/>
        </p:nvCxnSpPr>
        <p:spPr>
          <a:xfrm>
            <a:off x="7055766" y="3768513"/>
            <a:ext cx="1" cy="16341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DC842-735C-4B3B-B1B2-DBEE8A52B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9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1 – Multi Label Classification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19696" y="1045969"/>
            <a:ext cx="4233116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our purpose, we are performing Multi –label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where more than one classes can be present in a single group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Solving Multi-label Classification Problems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Problem Transformation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Adapted Algorithm</a:t>
            </a: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Ensemble approaches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B5DDD-C541-4CC3-973C-523E88873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" b="-1"/>
          <a:stretch/>
        </p:blipFill>
        <p:spPr bwMode="auto">
          <a:xfrm>
            <a:off x="4677256" y="1690257"/>
            <a:ext cx="4123166" cy="24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14:cNvPr>
              <p14:cNvContentPartPr/>
              <p14:nvPr/>
            </p14:nvContentPartPr>
            <p14:xfrm>
              <a:off x="7948369" y="269601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9369" y="268701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65443023-E16D-42F3-A077-1FC4C05B20FE}"/>
              </a:ext>
            </a:extLst>
          </p:cNvPr>
          <p:cNvSpPr/>
          <p:nvPr/>
        </p:nvSpPr>
        <p:spPr>
          <a:xfrm>
            <a:off x="7558597" y="1729726"/>
            <a:ext cx="1274714" cy="2302843"/>
          </a:xfrm>
          <a:prstGeom prst="flowChartProcess">
            <a:avLst/>
          </a:prstGeom>
          <a:noFill/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22D60C-AD80-437B-B4F6-1437E051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3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1 – Accuracy Metrics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19694" y="1032811"/>
            <a:ext cx="4435207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Ran three Multi Label Classification models - Binary Relevance, Classifier Chains,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*Label Powerset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Achieved the highest accuracy with Label Powerset algorithm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(~84%)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other two models have accuracy of </a:t>
            </a:r>
            <a:r>
              <a:rPr lang="en-US" b="1" dirty="0">
                <a:solidFill>
                  <a:srgbClr val="C00000"/>
                </a:solidFill>
              </a:rPr>
              <a:t>51%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58%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8C6E6-28BB-4E42-9CBD-B4799C21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DAE17-594E-45E2-87D1-FD209ADE5663}"/>
              </a:ext>
            </a:extLst>
          </p:cNvPr>
          <p:cNvSpPr txBox="1"/>
          <p:nvPr/>
        </p:nvSpPr>
        <p:spPr>
          <a:xfrm>
            <a:off x="664420" y="4262804"/>
            <a:ext cx="8130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0" i="1" dirty="0">
                <a:solidFill>
                  <a:schemeClr val="tx2">
                    <a:lumMod val="75000"/>
                  </a:schemeClr>
                </a:solidFill>
                <a:effectLst/>
              </a:rPr>
              <a:t>*</a:t>
            </a:r>
            <a:r>
              <a:rPr lang="en-US" sz="1500" b="1" i="1" dirty="0">
                <a:solidFill>
                  <a:schemeClr val="tx2">
                    <a:lumMod val="75000"/>
                  </a:schemeClr>
                </a:solidFill>
                <a:effectLst/>
              </a:rPr>
              <a:t>Label Powerset </a:t>
            </a:r>
            <a:r>
              <a:rPr lang="en-US" sz="1500" i="1" dirty="0"/>
              <a:t>– T</a:t>
            </a:r>
            <a:r>
              <a:rPr lang="en-US" sz="1500" b="0" i="1" dirty="0">
                <a:effectLst/>
              </a:rPr>
              <a:t>ransform the problem </a:t>
            </a:r>
            <a:r>
              <a:rPr lang="en-US" sz="1500" i="1" dirty="0"/>
              <a:t>in</a:t>
            </a:r>
            <a:r>
              <a:rPr lang="en-US" sz="1500" b="0" i="1" dirty="0">
                <a:effectLst/>
              </a:rPr>
              <a:t>to a multi-class problem with 1 multi-class classifier trained on all unique label combinations found in the training</a:t>
            </a:r>
            <a:endParaRPr lang="en-US" sz="1500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7108E7-48E6-4109-8A15-1291BAA32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260" y="1030771"/>
            <a:ext cx="4002306" cy="321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4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1 – Accuracy Metrics    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9AE157-2726-4948-945B-2ECA8188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15</a:t>
            </a:fld>
            <a:endParaRPr lang="en-US"/>
          </a:p>
        </p:txBody>
      </p:sp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40AF26F-76EA-42D6-99D9-D9257486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24" y="1834896"/>
            <a:ext cx="5943600" cy="2533650"/>
          </a:xfrm>
          <a:prstGeom prst="rect">
            <a:avLst/>
          </a:prstGeom>
        </p:spPr>
      </p:pic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E981D97-278D-465C-9DE4-2A9EB0797501}"/>
              </a:ext>
            </a:extLst>
          </p:cNvPr>
          <p:cNvSpPr/>
          <p:nvPr/>
        </p:nvSpPr>
        <p:spPr>
          <a:xfrm>
            <a:off x="2777724" y="1775758"/>
            <a:ext cx="3287565" cy="2671236"/>
          </a:xfrm>
          <a:prstGeom prst="flowChartProcess">
            <a:avLst/>
          </a:prstGeom>
          <a:noFill/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06AFF5C-1D8C-4E71-AF53-2B95554CBC05}"/>
              </a:ext>
            </a:extLst>
          </p:cNvPr>
          <p:cNvSpPr/>
          <p:nvPr/>
        </p:nvSpPr>
        <p:spPr>
          <a:xfrm>
            <a:off x="2644523" y="1499869"/>
            <a:ext cx="4664085" cy="3065540"/>
          </a:xfrm>
          <a:prstGeom prst="flowChartProcess">
            <a:avLst/>
          </a:prstGeom>
          <a:noFill/>
          <a:ln w="190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B756BC9D-43BD-408E-BDF4-D987B1EC9A34}"/>
              </a:ext>
            </a:extLst>
          </p:cNvPr>
          <p:cNvSpPr/>
          <p:nvPr/>
        </p:nvSpPr>
        <p:spPr>
          <a:xfrm>
            <a:off x="2539269" y="1190687"/>
            <a:ext cx="6182054" cy="3493134"/>
          </a:xfrm>
          <a:prstGeom prst="flowChartProcess">
            <a:avLst/>
          </a:prstGeom>
          <a:noFill/>
          <a:ln w="190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06FCB0-7340-4072-B155-72A5A2086D39}"/>
              </a:ext>
            </a:extLst>
          </p:cNvPr>
          <p:cNvSpPr txBox="1"/>
          <p:nvPr/>
        </p:nvSpPr>
        <p:spPr>
          <a:xfrm>
            <a:off x="4845896" y="1497550"/>
            <a:ext cx="55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84%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CCD67-4CA0-4C69-B54F-34CBB6BA5F97}"/>
              </a:ext>
            </a:extLst>
          </p:cNvPr>
          <p:cNvSpPr txBox="1"/>
          <p:nvPr/>
        </p:nvSpPr>
        <p:spPr>
          <a:xfrm>
            <a:off x="6077252" y="1210490"/>
            <a:ext cx="55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93%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56F295-80F7-43DE-9E20-63525332BAB6}"/>
              </a:ext>
            </a:extLst>
          </p:cNvPr>
          <p:cNvSpPr txBox="1"/>
          <p:nvPr/>
        </p:nvSpPr>
        <p:spPr>
          <a:xfrm>
            <a:off x="7399287" y="902713"/>
            <a:ext cx="552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95%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12F15-E3EB-4116-8EF9-956741BA8D0B}"/>
              </a:ext>
            </a:extLst>
          </p:cNvPr>
          <p:cNvSpPr txBox="1"/>
          <p:nvPr/>
        </p:nvSpPr>
        <p:spPr>
          <a:xfrm>
            <a:off x="348342" y="1119247"/>
            <a:ext cx="20316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Top three teams based on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can update incidents based on unique identifier “Number”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Achieved accuracy of 95% till third level prediction</a:t>
            </a:r>
          </a:p>
        </p:txBody>
      </p:sp>
    </p:spTree>
    <p:extLst>
      <p:ext uri="{BB962C8B-B14F-4D97-AF65-F5344CB8AC3E}">
        <p14:creationId xmlns:p14="http://schemas.microsoft.com/office/powerpoint/2010/main" val="2638008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1 - Implementation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657836" y="1032804"/>
            <a:ext cx="787773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Independent variables – Business service, Contact type, Description and Short Description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14:cNvPr>
              <p14:cNvContentPartPr/>
              <p14:nvPr/>
            </p14:nvContentPartPr>
            <p14:xfrm>
              <a:off x="7948369" y="3274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9369" y="32659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13B49-C553-4CE4-8E4C-545DB58B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CBF442-D8FA-44C1-91C3-209128D615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44"/>
          <a:stretch/>
        </p:blipFill>
        <p:spPr>
          <a:xfrm>
            <a:off x="634737" y="1434095"/>
            <a:ext cx="7932872" cy="334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-54323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1 - Cost Model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1A67-3F75-49EE-8FEC-2EC782F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7AD89-677C-4997-80C2-CA8CA253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2" y="1088224"/>
            <a:ext cx="7937500" cy="2006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197C9B-F6FF-4553-844D-6C441DC8CB47}"/>
              </a:ext>
            </a:extLst>
          </p:cNvPr>
          <p:cNvSpPr txBox="1"/>
          <p:nvPr/>
        </p:nvSpPr>
        <p:spPr>
          <a:xfrm>
            <a:off x="607219" y="3271838"/>
            <a:ext cx="7250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Parameters &amp; Calculation: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Average re-assignment count (x) = 1.5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Average operation engineer cost (y) = $ 35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Average time consumed during re-assignment (p) = 15 mins (0.25 </a:t>
            </a:r>
            <a:r>
              <a:rPr lang="en-US" dirty="0" err="1"/>
              <a:t>hr</a:t>
            </a:r>
            <a:r>
              <a:rPr lang="en-U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Reduction in Misclassified incidents (n) = 72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Cost Saved per hour = x * y * p * n = $ 945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DBFFE-F84D-47AA-9CCD-61AFB42A23EA}"/>
              </a:ext>
            </a:extLst>
          </p:cNvPr>
          <p:cNvSpPr/>
          <p:nvPr/>
        </p:nvSpPr>
        <p:spPr>
          <a:xfrm>
            <a:off x="4350544" y="2221706"/>
            <a:ext cx="592931" cy="2071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54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E0EF"/>
            </a:gs>
            <a:gs pos="51000">
              <a:srgbClr val="E3EBF5"/>
            </a:gs>
            <a:gs pos="12000">
              <a:schemeClr val="accent1">
                <a:lumMod val="8000"/>
                <a:lumOff val="92000"/>
              </a:schemeClr>
            </a:gs>
            <a:gs pos="30000">
              <a:schemeClr val="accent1">
                <a:lumMod val="8000"/>
                <a:lumOff val="92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9DE417-EFA1-4448-99A6-C343D2854971}"/>
              </a:ext>
            </a:extLst>
          </p:cNvPr>
          <p:cNvSpPr txBox="1"/>
          <p:nvPr/>
        </p:nvSpPr>
        <p:spPr>
          <a:xfrm>
            <a:off x="381551" y="1130071"/>
            <a:ext cx="839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Objective 2 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9F96C-C8A3-4979-B438-B90DCB57E8AC}"/>
              </a:ext>
            </a:extLst>
          </p:cNvPr>
          <p:cNvSpPr txBox="1"/>
          <p:nvPr/>
        </p:nvSpPr>
        <p:spPr>
          <a:xfrm>
            <a:off x="177622" y="2542267"/>
            <a:ext cx="8801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Developing a model to predict the probability of an incident becoming a managed incident to improve real time prioritization.</a:t>
            </a:r>
          </a:p>
        </p:txBody>
      </p:sp>
    </p:spTree>
    <p:extLst>
      <p:ext uri="{BB962C8B-B14F-4D97-AF65-F5344CB8AC3E}">
        <p14:creationId xmlns:p14="http://schemas.microsoft.com/office/powerpoint/2010/main" val="1002444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2 – Modeling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403863" y="994197"/>
            <a:ext cx="815273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Variable </a:t>
            </a:r>
            <a:r>
              <a:rPr lang="en-US" b="1" dirty="0"/>
              <a:t>: PRIORITY </a:t>
            </a:r>
            <a:r>
              <a:rPr lang="en-US" dirty="0"/>
              <a:t>(Divided into M1, M2, M3 &amp; 2, 3, 4 classes)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M1,M2- Null &amp; Accepted Incident state &amp; M3- All Incident State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Conversion to </a:t>
            </a:r>
            <a:r>
              <a:rPr lang="en-US" b="1" dirty="0"/>
              <a:t>Binary</a:t>
            </a:r>
            <a:r>
              <a:rPr lang="en-US" dirty="0"/>
              <a:t> categorical variable (M1,M2,M3 as 1 and 2,3,4 as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Sampling techniques applied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14:cNvPr>
              <p14:cNvContentPartPr/>
              <p14:nvPr/>
            </p14:nvContentPartPr>
            <p14:xfrm>
              <a:off x="7948369" y="3274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9369" y="32659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13B49-C553-4CE4-8E4C-545DB58B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814FC7D-52EC-430C-80F9-0D6D60889037}"/>
              </a:ext>
            </a:extLst>
          </p:cNvPr>
          <p:cNvSpPr/>
          <p:nvPr/>
        </p:nvSpPr>
        <p:spPr>
          <a:xfrm>
            <a:off x="3838920" y="3054530"/>
            <a:ext cx="1440673" cy="547106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Sampling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2749D6-C584-45D4-B746-79CFD9FD9573}"/>
              </a:ext>
            </a:extLst>
          </p:cNvPr>
          <p:cNvCxnSpPr>
            <a:cxnSpLocks/>
          </p:cNvCxnSpPr>
          <p:nvPr/>
        </p:nvCxnSpPr>
        <p:spPr>
          <a:xfrm>
            <a:off x="2091808" y="3768513"/>
            <a:ext cx="497711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6F69B2-32C4-4FB5-85ED-9E069C825271}"/>
              </a:ext>
            </a:extLst>
          </p:cNvPr>
          <p:cNvCxnSpPr/>
          <p:nvPr/>
        </p:nvCxnSpPr>
        <p:spPr>
          <a:xfrm>
            <a:off x="2091808" y="3768513"/>
            <a:ext cx="0" cy="262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FACEB1-87E9-4531-AA3D-D8FAA974A17A}"/>
              </a:ext>
            </a:extLst>
          </p:cNvPr>
          <p:cNvCxnSpPr/>
          <p:nvPr/>
        </p:nvCxnSpPr>
        <p:spPr>
          <a:xfrm>
            <a:off x="7068922" y="3768513"/>
            <a:ext cx="0" cy="2624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84721F-DB92-464E-83EF-D6B273E06CF0}"/>
              </a:ext>
            </a:extLst>
          </p:cNvPr>
          <p:cNvCxnSpPr>
            <a:stCxn id="9" idx="2"/>
          </p:cNvCxnSpPr>
          <p:nvPr/>
        </p:nvCxnSpPr>
        <p:spPr>
          <a:xfrm>
            <a:off x="4559257" y="3601636"/>
            <a:ext cx="12743" cy="166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EECC92B1-9B34-497D-AC5D-43257D622329}"/>
              </a:ext>
            </a:extLst>
          </p:cNvPr>
          <p:cNvSpPr/>
          <p:nvPr/>
        </p:nvSpPr>
        <p:spPr>
          <a:xfrm>
            <a:off x="1438620" y="4030980"/>
            <a:ext cx="2683800" cy="547106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Stratified Data Partitioning (Under sampling)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AB9A152F-8F84-4272-AE09-90727B5AD5BB}"/>
              </a:ext>
            </a:extLst>
          </p:cNvPr>
          <p:cNvSpPr/>
          <p:nvPr/>
        </p:nvSpPr>
        <p:spPr>
          <a:xfrm>
            <a:off x="5364480" y="4029660"/>
            <a:ext cx="2484117" cy="547106"/>
          </a:xfrm>
          <a:prstGeom prst="flowChart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SMOTE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(Over sampling)</a:t>
            </a:r>
          </a:p>
        </p:txBody>
      </p:sp>
    </p:spTree>
    <p:extLst>
      <p:ext uri="{BB962C8B-B14F-4D97-AF65-F5344CB8AC3E}">
        <p14:creationId xmlns:p14="http://schemas.microsoft.com/office/powerpoint/2010/main" val="194259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Meet the Team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Placeholder 34" descr="A picture containing person&#10;&#10;Description automatically generated">
            <a:extLst>
              <a:ext uri="{FF2B5EF4-FFF2-40B4-BE49-F238E27FC236}">
                <a16:creationId xmlns:a16="http://schemas.microsoft.com/office/drawing/2014/main" id="{508BA585-B110-4896-865D-92CFEC5C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t="1250" r="-719" b="25604"/>
          <a:stretch/>
        </p:blipFill>
        <p:spPr>
          <a:xfrm>
            <a:off x="262998" y="1941860"/>
            <a:ext cx="1291726" cy="125978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E593BD-6079-4777-8BEA-7EB6CBEE5A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" t="1997" r="-331" b="23588"/>
          <a:stretch/>
        </p:blipFill>
        <p:spPr>
          <a:xfrm>
            <a:off x="4595376" y="1974775"/>
            <a:ext cx="1291726" cy="122686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20C488-9933-48FE-B01F-BD6D7D15D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54" b="29090"/>
          <a:stretch/>
        </p:blipFill>
        <p:spPr>
          <a:xfrm>
            <a:off x="6039501" y="1974775"/>
            <a:ext cx="1291726" cy="122686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543E6-5DA3-4812-9864-BB2BC393D9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782"/>
          <a:stretch/>
        </p:blipFill>
        <p:spPr>
          <a:xfrm>
            <a:off x="1707125" y="1974771"/>
            <a:ext cx="1291726" cy="122686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7783A0-74E1-41B0-A807-CA348F99D3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8" r="29132"/>
          <a:stretch/>
        </p:blipFill>
        <p:spPr>
          <a:xfrm rot="5400000">
            <a:off x="3183677" y="1942347"/>
            <a:ext cx="1226866" cy="129172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282262-63EF-48DF-9D19-3C249F83AD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6" t="31728" r="24842" b="22724"/>
          <a:stretch/>
        </p:blipFill>
        <p:spPr>
          <a:xfrm>
            <a:off x="7483627" y="1941860"/>
            <a:ext cx="1253764" cy="125978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97D4D1-5818-4C37-8E1E-67D43DCF1D85}"/>
              </a:ext>
            </a:extLst>
          </p:cNvPr>
          <p:cNvSpPr txBox="1"/>
          <p:nvPr/>
        </p:nvSpPr>
        <p:spPr>
          <a:xfrm>
            <a:off x="216945" y="3300727"/>
            <a:ext cx="1337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ASHIMA GUPTA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84F929-5211-4ECF-9EAF-EBA559925077}"/>
              </a:ext>
            </a:extLst>
          </p:cNvPr>
          <p:cNvSpPr txBox="1"/>
          <p:nvPr/>
        </p:nvSpPr>
        <p:spPr>
          <a:xfrm>
            <a:off x="1535822" y="3296700"/>
            <a:ext cx="1634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AVIRAL GAUR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6E11C5-03F6-4CE0-90D7-9A07325B0DF7}"/>
              </a:ext>
            </a:extLst>
          </p:cNvPr>
          <p:cNvSpPr txBox="1"/>
          <p:nvPr/>
        </p:nvSpPr>
        <p:spPr>
          <a:xfrm>
            <a:off x="3009461" y="3296699"/>
            <a:ext cx="1544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BENJAMIN HOOD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47CE5-4D60-4C65-B28C-F45BED4DF93F}"/>
              </a:ext>
            </a:extLst>
          </p:cNvPr>
          <p:cNvSpPr txBox="1"/>
          <p:nvPr/>
        </p:nvSpPr>
        <p:spPr>
          <a:xfrm>
            <a:off x="4442972" y="3296698"/>
            <a:ext cx="1634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MAHIMA AGRAWAL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0AAE6-B359-4997-AC5E-E71D9B02C4FA}"/>
              </a:ext>
            </a:extLst>
          </p:cNvPr>
          <p:cNvSpPr txBox="1"/>
          <p:nvPr/>
        </p:nvSpPr>
        <p:spPr>
          <a:xfrm>
            <a:off x="5940274" y="3310407"/>
            <a:ext cx="149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NAMITA SINGH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0FDA58-46F2-435E-951A-5105DD76FD48}"/>
              </a:ext>
            </a:extLst>
          </p:cNvPr>
          <p:cNvSpPr txBox="1"/>
          <p:nvPr/>
        </p:nvSpPr>
        <p:spPr>
          <a:xfrm>
            <a:off x="7292656" y="3296697"/>
            <a:ext cx="1635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SAI TEJA PAMARTHI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68C36B-7B94-4B36-85C7-542F149C3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2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-28575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2 – Sampling Techniques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78902" y="979303"/>
            <a:ext cx="3521356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</a:rPr>
              <a:t>*Stratified Data Partitioning </a:t>
            </a:r>
            <a:r>
              <a:rPr lang="en-US" dirty="0"/>
              <a:t>– Training (60%) Validation (20%) Test (20%)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14:cNvPr>
              <p14:cNvContentPartPr/>
              <p14:nvPr/>
            </p14:nvContentPartPr>
            <p14:xfrm>
              <a:off x="7948369" y="3274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9369" y="32659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13B49-C553-4CE4-8E4C-545DB58B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Chart, bubble chart&#10;&#10;Description automatically generated">
            <a:extLst>
              <a:ext uri="{FF2B5EF4-FFF2-40B4-BE49-F238E27FC236}">
                <a16:creationId xmlns:a16="http://schemas.microsoft.com/office/drawing/2014/main" id="{D6CD84E1-287C-4F64-80CA-4B65FC17E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9689" y="2503541"/>
            <a:ext cx="2993232" cy="1591067"/>
          </a:xfrm>
          <a:prstGeom prst="rect">
            <a:avLst/>
          </a:prstGeom>
          <a:ln w="28575">
            <a:solidFill>
              <a:srgbClr val="002868"/>
            </a:solidFill>
          </a:ln>
          <a:effectLst/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DC2495-CEA6-4559-9BBA-655F678CD3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0" t="18538" r="3848"/>
          <a:stretch/>
        </p:blipFill>
        <p:spPr>
          <a:xfrm>
            <a:off x="710311" y="2503541"/>
            <a:ext cx="3125629" cy="1660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36DA21-C135-4BAD-8642-2BCAB60585A3}"/>
              </a:ext>
            </a:extLst>
          </p:cNvPr>
          <p:cNvSpPr txBox="1"/>
          <p:nvPr/>
        </p:nvSpPr>
        <p:spPr>
          <a:xfrm>
            <a:off x="5043743" y="979302"/>
            <a:ext cx="3643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Synthetic Minority Oversampling Technique/SMOTE </a:t>
            </a:r>
            <a:r>
              <a:rPr lang="en-US" dirty="0"/>
              <a:t>– Training (50%) Validation (20%) Test (30%)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86DECE-31C7-4100-9C05-A05A6809D205}"/>
              </a:ext>
            </a:extLst>
          </p:cNvPr>
          <p:cNvSpPr txBox="1"/>
          <p:nvPr/>
        </p:nvSpPr>
        <p:spPr>
          <a:xfrm>
            <a:off x="578902" y="4534865"/>
            <a:ext cx="7734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*https://community.jmp.com/t5/JMP-Add-Ins/Stratified-Data-Partitioning-with-balancing-options-add-in/ta-p/22001</a:t>
            </a:r>
            <a:endParaRPr lang="en-US" sz="12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17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2 – Accuracy Metrics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610511" y="1359904"/>
            <a:ext cx="3439995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Ran multiple models to predict the best fit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Choosing Decision tree as the Best Model :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High accuracy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(99%)</a:t>
            </a:r>
          </a:p>
          <a:p>
            <a:pPr marL="742950" lvl="1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Interpretability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8C6E6-28BB-4E42-9CBD-B4799C21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27806-03FC-4DB1-A8E6-00202D0F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94" y="1092024"/>
            <a:ext cx="4514527" cy="364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6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Objective 2 – Probability Output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8C6E6-28BB-4E42-9CBD-B4799C217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7C81B-7B5A-A644-B3E8-EC3DC39B624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1C43FB-28C2-43B0-80F4-571512D84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r="1743" b="1967"/>
          <a:stretch/>
        </p:blipFill>
        <p:spPr bwMode="auto">
          <a:xfrm>
            <a:off x="3979940" y="1157800"/>
            <a:ext cx="4726593" cy="344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26D9F9-09A4-9042-A7FC-E7289600F1CC}"/>
              </a:ext>
            </a:extLst>
          </p:cNvPr>
          <p:cNvSpPr txBox="1"/>
          <p:nvPr/>
        </p:nvSpPr>
        <p:spPr>
          <a:xfrm>
            <a:off x="334101" y="1371421"/>
            <a:ext cx="326784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Predicted the Probability of an incident becoming a managed incident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 99 %  as stated already with model by default threshold i.e., 0.3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vary when </a:t>
            </a:r>
            <a:r>
              <a:rPr lang="en-US"/>
              <a:t>threshold changes </a:t>
            </a:r>
            <a:r>
              <a:rPr lang="en-US" dirty="0"/>
              <a:t>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Threshold – 0.6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/>
              <a:t>Accuracy – 85%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5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2 - Implementation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657836" y="1032804"/>
            <a:ext cx="787773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/>
              <a:t>Independent variables – Description and Short Description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14:cNvPr>
              <p14:cNvContentPartPr/>
              <p14:nvPr/>
            </p14:nvContentPartPr>
            <p14:xfrm>
              <a:off x="7948369" y="3274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9369" y="32659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13B49-C553-4CE4-8E4C-545DB58B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7E57D-EF76-45FF-857F-BE73223F3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05" y="1418521"/>
            <a:ext cx="7792214" cy="32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00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Objective 2 – Advantages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403863" y="994197"/>
            <a:ext cx="8152734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automation for the process of proposing Managed Incident review would help in: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Minimize the duration of an outage each quarter by reacting to the incidents faster.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Maintaining high quality of customer experience by minimizing the impact to “Access to Care”.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Modernizing existing monitoring and telemetry to drive down outage durations.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14:cNvPr>
              <p14:cNvContentPartPr/>
              <p14:nvPr/>
            </p14:nvContentPartPr>
            <p14:xfrm>
              <a:off x="7948369" y="3274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9369" y="32659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13B49-C553-4CE4-8E4C-545DB58B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62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D4E0EF"/>
            </a:gs>
            <a:gs pos="51000">
              <a:srgbClr val="E3EBF5"/>
            </a:gs>
            <a:gs pos="12000">
              <a:schemeClr val="accent1">
                <a:lumMod val="8000"/>
                <a:lumOff val="92000"/>
              </a:schemeClr>
            </a:gs>
            <a:gs pos="30000">
              <a:schemeClr val="accent1">
                <a:lumMod val="8000"/>
                <a:lumOff val="92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F49F96C-C8A3-4979-B438-B90DCB57E8AC}"/>
              </a:ext>
            </a:extLst>
          </p:cNvPr>
          <p:cNvSpPr txBox="1"/>
          <p:nvPr/>
        </p:nvSpPr>
        <p:spPr>
          <a:xfrm>
            <a:off x="177622" y="3963206"/>
            <a:ext cx="880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are open for Q &amp; A</a:t>
            </a:r>
          </a:p>
        </p:txBody>
      </p:sp>
      <p:pic>
        <p:nvPicPr>
          <p:cNvPr id="3076" name="Picture 4" descr="KMTC looking for Encoder in Antipolo">
            <a:extLst>
              <a:ext uri="{FF2B5EF4-FFF2-40B4-BE49-F238E27FC236}">
                <a16:creationId xmlns:a16="http://schemas.microsoft.com/office/drawing/2014/main" id="{9453974B-D5F4-4C9A-A322-FE27C558D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6" r="3721" b="31949"/>
          <a:stretch/>
        </p:blipFill>
        <p:spPr bwMode="auto">
          <a:xfrm>
            <a:off x="2975048" y="1749853"/>
            <a:ext cx="3063937" cy="186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66B1D4-9B16-4E55-ADDE-97A543D57D56}"/>
              </a:ext>
            </a:extLst>
          </p:cNvPr>
          <p:cNvSpPr txBox="1"/>
          <p:nvPr/>
        </p:nvSpPr>
        <p:spPr>
          <a:xfrm>
            <a:off x="257659" y="790993"/>
            <a:ext cx="8801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en-US" sz="4800" b="1" dirty="0">
                <a:solidFill>
                  <a:schemeClr val="tx2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00415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Appendix – References links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14:cNvPr>
              <p14:cNvContentPartPr/>
              <p14:nvPr/>
            </p14:nvContentPartPr>
            <p14:xfrm>
              <a:off x="7948369" y="3274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9369" y="326592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060BBE2-80C7-47D1-8448-976A8110342C}"/>
              </a:ext>
            </a:extLst>
          </p:cNvPr>
          <p:cNvSpPr txBox="1"/>
          <p:nvPr/>
        </p:nvSpPr>
        <p:spPr>
          <a:xfrm>
            <a:off x="361817" y="1039387"/>
            <a:ext cx="82230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1. 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Jcharis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2020)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Jcharis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Python Machine Learning, 2020)</a:t>
            </a:r>
            <a:endParaRPr lang="en-US" dirty="0"/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https://github.com/Jcharis/Python-Machine-Learning/blob/master/Multi_Label_Text_Classification_with_Skmultilearn/Multi-Label%20Classification%20with%20Python%20and%20Scikit-Multilearn-.ipynb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   </a:t>
            </a:r>
          </a:p>
          <a:p>
            <a:r>
              <a:rPr lang="en-US" dirty="0"/>
              <a:t>   2.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(Brady, 2014)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https://community.jmp.com/t5/JMP-Add-Ins/Stratified-Data-Partitioning-with-balancing-options-add-in/ta-p/22001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E3712-4F46-4AAF-BAC0-76EE5E86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45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Appendix – Sampling Split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14:cNvPr>
              <p14:cNvContentPartPr/>
              <p14:nvPr/>
            </p14:nvContentPartPr>
            <p14:xfrm>
              <a:off x="7948369" y="3274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9369" y="32659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DDCF4F2-5785-433A-8F98-61FC85273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6479" y="1080928"/>
            <a:ext cx="5071496" cy="39512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D7F12-E79A-49D2-BF82-67AC8602C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67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Appendix – Validation Distribution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14:cNvPr>
              <p14:cNvContentPartPr/>
              <p14:nvPr/>
            </p14:nvContentPartPr>
            <p14:xfrm>
              <a:off x="7948369" y="327492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5E557D5-450D-41A5-8C2B-AABCD8D642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9369" y="326592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24A70C7-BE8C-4B0F-A25E-242EED406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274" y="973490"/>
            <a:ext cx="5422910" cy="4041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64A6F-C2B7-427F-A1AF-C72CAA83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93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Appendix - EDA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29A2B-BA52-467C-9CE2-EDEF3CCC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60B940-495D-4AC6-BE5E-F2445C5F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4" y="1175441"/>
            <a:ext cx="4302582" cy="3436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495337-C37A-4C9E-8068-7903F71A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63" y="1116234"/>
            <a:ext cx="4270311" cy="358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2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Agenda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19695" y="1032811"/>
            <a:ext cx="5210106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Business Problem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Business Objective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Description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Correlation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Objective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Objective 2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91495-962F-4DDA-816D-D29887B5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38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Appendix - Multi Label Classification  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976997-6DCD-4648-88BB-018DB3E3B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57" t="5345" r="9266" b="7913"/>
          <a:stretch/>
        </p:blipFill>
        <p:spPr>
          <a:xfrm>
            <a:off x="511619" y="1620323"/>
            <a:ext cx="1646102" cy="11538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B589C19-7ECD-456E-9012-054D63BF8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746" y="1604581"/>
            <a:ext cx="1646102" cy="119874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4BACF60-9CD8-4B21-A50B-26AAAFEC2A96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>
            <a:off x="2157721" y="2197258"/>
            <a:ext cx="543025" cy="66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9AE157-2726-4948-945B-2ECA8188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30</a:t>
            </a:fld>
            <a:endParaRPr lang="en-US"/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3AB60CBF-18E7-4BF8-BA8F-ABD4DDE969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BB6CFEF-CE32-42ED-89EE-952E6DB94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836" y="1552642"/>
            <a:ext cx="4365181" cy="15852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6C66EB2-43E5-49B8-B00C-657A037B3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896" y="3681560"/>
            <a:ext cx="5807904" cy="11858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225629-7A2A-4EC9-904B-9841E5BA9403}"/>
              </a:ext>
            </a:extLst>
          </p:cNvPr>
          <p:cNvSpPr txBox="1"/>
          <p:nvPr/>
        </p:nvSpPr>
        <p:spPr>
          <a:xfrm>
            <a:off x="1543146" y="1139319"/>
            <a:ext cx="17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Label Powerset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E71956-BEAE-4C10-B03B-A0B4F2758E11}"/>
              </a:ext>
            </a:extLst>
          </p:cNvPr>
          <p:cNvSpPr txBox="1"/>
          <p:nvPr/>
        </p:nvSpPr>
        <p:spPr>
          <a:xfrm>
            <a:off x="3231148" y="3384422"/>
            <a:ext cx="17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Classifier Chains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3EEE53D-A613-48B3-95A6-800FB277F53B}"/>
              </a:ext>
            </a:extLst>
          </p:cNvPr>
          <p:cNvSpPr txBox="1"/>
          <p:nvPr/>
        </p:nvSpPr>
        <p:spPr>
          <a:xfrm>
            <a:off x="6080815" y="1124154"/>
            <a:ext cx="1892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Binary Relevance</a:t>
            </a:r>
          </a:p>
        </p:txBody>
      </p:sp>
    </p:spTree>
    <p:extLst>
      <p:ext uri="{BB962C8B-B14F-4D97-AF65-F5344CB8AC3E}">
        <p14:creationId xmlns:p14="http://schemas.microsoft.com/office/powerpoint/2010/main" val="1964021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Appendix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1A67-3F75-49EE-8FEC-2EC782F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5D1FF5E-CA88-4ACE-B79F-F81C28142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0" y="935980"/>
            <a:ext cx="7869858" cy="396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40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Appendix – Average resolution time outliers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1A67-3F75-49EE-8FEC-2EC782F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8C157-0F6F-4BF3-ADDB-11EFB89AA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50" y="1243013"/>
            <a:ext cx="39243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8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Appendix – Cost  Model Calculation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1A67-3F75-49EE-8FEC-2EC782F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69784-9FC6-4062-87D9-C29DC86EC211}"/>
              </a:ext>
            </a:extLst>
          </p:cNvPr>
          <p:cNvSpPr txBox="1"/>
          <p:nvPr/>
        </p:nvSpPr>
        <p:spPr>
          <a:xfrm>
            <a:off x="500062" y="986492"/>
            <a:ext cx="81867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Model 1 calculations:</a:t>
            </a:r>
            <a:endParaRPr lang="en-US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Avg reassignment count from the dataset: 1.5</a:t>
            </a:r>
          </a:p>
          <a:p>
            <a:pPr algn="l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Avg time consumed during reassignment(already stated above) : 15 mins(0.25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hrs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Avg cost for operations engineer: $35</a:t>
            </a:r>
          </a:p>
          <a:p>
            <a:pPr algn="l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Number of hourly incidents: 450</a:t>
            </a:r>
          </a:p>
          <a:p>
            <a:pPr algn="l"/>
            <a:endParaRPr lang="en-US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BEFORE</a:t>
            </a:r>
            <a:endParaRPr lang="en-US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% of misclassified/reassigned incidents from the actual dataset: 30% ( 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Reassignment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count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with 0's and blanks : 235716 and &gt;=1: 92000)</a:t>
            </a:r>
          </a:p>
          <a:p>
            <a:pPr algn="l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 misclassified incidents: 135 (450*0.3)</a:t>
            </a:r>
          </a:p>
          <a:p>
            <a:pPr algn="l"/>
            <a:r>
              <a:rPr lang="en-US" sz="11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Cost_Before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1.5*0.25*35*135 = $1771</a:t>
            </a:r>
          </a:p>
          <a:p>
            <a:pPr algn="l"/>
            <a:endParaRPr lang="en-US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AFTER</a:t>
            </a:r>
            <a:endParaRPr lang="en-US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% of misclassified/reassigned incidents after modeling: 14%</a:t>
            </a:r>
          </a:p>
          <a:p>
            <a:pPr algn="l"/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hourly misclassified incidents: 63 (450*0.14)</a:t>
            </a:r>
          </a:p>
          <a:p>
            <a:pPr algn="l"/>
            <a:r>
              <a:rPr lang="en-US" sz="1100" b="1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Cost_After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1.5*0.25*35*63 = $826</a:t>
            </a:r>
          </a:p>
          <a:p>
            <a:pPr algn="l"/>
            <a:endParaRPr lang="en-US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Savings 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=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Cost_Before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-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Cost_After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: $1771 - $826 =  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$945 per hour</a:t>
            </a:r>
            <a:endParaRPr lang="en-US" sz="11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262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Business Problem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19695" y="1032811"/>
            <a:ext cx="5210106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Managing high ticket volumes is critical for any organization.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Cigna receives very high number of incident tickets (~ 450/hr.) with Moderate/High priority tags.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Huge number of tickets marked high priority are False positives and impacts the quality of service.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Manual allocation of tickets to technology teams result in wastage of time and resources.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Lack of automation for Incident Triage.</a:t>
            </a:r>
          </a:p>
        </p:txBody>
      </p:sp>
      <p:pic>
        <p:nvPicPr>
          <p:cNvPr id="2050" name="Picture 2" descr="Help Desk System - Complaint Management System - Ticket Management System  at Rs 20499/year | Complaint Management Software | ID: 22590310288">
            <a:extLst>
              <a:ext uri="{FF2B5EF4-FFF2-40B4-BE49-F238E27FC236}">
                <a16:creationId xmlns:a16="http://schemas.microsoft.com/office/drawing/2014/main" id="{8A2E4FDF-E017-4292-814F-4B3D6F94E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778" y="1585398"/>
            <a:ext cx="2434331" cy="271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27FB6-C8E6-42E4-B13C-6BD513627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5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Business Objective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19695" y="1348566"/>
            <a:ext cx="5210106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Developing a model to predict the Top 3 technology teams to be engaged to improve routing accuracy and time to engage.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Developing a model to predict the probability of an incident becoming a managed incident to improve real time prioritization.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07A8350-0400-41FD-A740-6FDF3DB44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06"/>
          <a:stretch/>
        </p:blipFill>
        <p:spPr>
          <a:xfrm>
            <a:off x="6322015" y="1519620"/>
            <a:ext cx="1993106" cy="2614612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AF023-66E2-404F-B6C3-CDB8E370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02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Dataset Description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19694" y="1032811"/>
            <a:ext cx="7834895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used in this Project is received from CIGNA for the purpose of analysis and solving Business Problems indicated.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Dataset contains 41 columns and ~320k records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32 categorical and 9 continuous variables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29 Before and 11 After variables and 1 variable in Datetime format changing with system 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variable for Objective 1 is “ASSIGNMENT_GROUP”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variable for Objective 2 is “PRIORITY”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7751D-A2A2-45DF-BCDA-A0047640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42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Data Preprocessing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19695" y="1032811"/>
            <a:ext cx="5210106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Dropping all “After” variables as they are populated after the incident is managed.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Dropping variables with high number of null values “U_OCC_ENGAGEMENT_METHOD”, “TAGS”, “U_TEMPLATE_USED” and DATETIME variables as they will not contribute to the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Merging “SHORT_DESCRIPTION” and “DESCRIPTION” column for Text mining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782A7F-8E63-4254-ACEA-89D43C4A8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675" y="964571"/>
            <a:ext cx="2758606" cy="36796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1A67-3F75-49EE-8FEC-2EC782F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E7ACCE-0A0C-4E85-AA78-27532CEDDE54}"/>
              </a:ext>
            </a:extLst>
          </p:cNvPr>
          <p:cNvSpPr txBox="1"/>
          <p:nvPr/>
        </p:nvSpPr>
        <p:spPr>
          <a:xfrm>
            <a:off x="6758281" y="4650838"/>
            <a:ext cx="1550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**Null values count</a:t>
            </a:r>
          </a:p>
        </p:txBody>
      </p:sp>
    </p:spTree>
    <p:extLst>
      <p:ext uri="{BB962C8B-B14F-4D97-AF65-F5344CB8AC3E}">
        <p14:creationId xmlns:p14="http://schemas.microsoft.com/office/powerpoint/2010/main" val="413618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Data Preprocessing    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19694" y="1006499"/>
            <a:ext cx="5821880" cy="122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Steps involving Stop word removal, Tokenization, and Stemming on the “DESCRIPTION” column.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Assignment_Group - One Hot Encoding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9AE157-2726-4948-945B-2ECA8188E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8</a:t>
            </a:fld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A05AFDA-B684-4BFE-A726-AB34B8059DFC}"/>
              </a:ext>
            </a:extLst>
          </p:cNvPr>
          <p:cNvSpPr/>
          <p:nvPr/>
        </p:nvSpPr>
        <p:spPr>
          <a:xfrm>
            <a:off x="2638326" y="3381309"/>
            <a:ext cx="495619" cy="27629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59AB37-41B9-47F5-B1DC-9F746A62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87" y="2654931"/>
            <a:ext cx="2033266" cy="14698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0716F9-FF26-4352-99AB-892EAD85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418" y="2659885"/>
            <a:ext cx="3167128" cy="1481697"/>
          </a:xfrm>
          <a:prstGeom prst="rect">
            <a:avLst/>
          </a:prstGeom>
        </p:spPr>
      </p:pic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A9DAF50F-194F-4740-ACA4-60849D1EAEB8}"/>
              </a:ext>
            </a:extLst>
          </p:cNvPr>
          <p:cNvSpPr/>
          <p:nvPr/>
        </p:nvSpPr>
        <p:spPr>
          <a:xfrm>
            <a:off x="6920486" y="2843043"/>
            <a:ext cx="1460409" cy="42101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Tokenization 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1FE846DA-EA97-4DCE-8B9D-E350B6B60606}"/>
              </a:ext>
            </a:extLst>
          </p:cNvPr>
          <p:cNvSpPr/>
          <p:nvPr/>
        </p:nvSpPr>
        <p:spPr>
          <a:xfrm>
            <a:off x="6907335" y="1997798"/>
            <a:ext cx="1460409" cy="68823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Stop word Removal  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598333FB-A0CB-468B-A911-A0A2F5682451}"/>
              </a:ext>
            </a:extLst>
          </p:cNvPr>
          <p:cNvSpPr/>
          <p:nvPr/>
        </p:nvSpPr>
        <p:spPr>
          <a:xfrm>
            <a:off x="6665031" y="1908874"/>
            <a:ext cx="1952694" cy="2736538"/>
          </a:xfrm>
          <a:prstGeom prst="flowChartProcess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49FA22CC-0411-4BF2-B1A6-2FB2EE3621F4}"/>
              </a:ext>
            </a:extLst>
          </p:cNvPr>
          <p:cNvSpPr/>
          <p:nvPr/>
        </p:nvSpPr>
        <p:spPr>
          <a:xfrm>
            <a:off x="6749458" y="1141787"/>
            <a:ext cx="1776172" cy="571892"/>
          </a:xfrm>
          <a:prstGeom prst="flowChartProcess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Pre-Processing 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6078D9BA-9BCB-42B8-A561-4D34C9D7E8EB}"/>
              </a:ext>
            </a:extLst>
          </p:cNvPr>
          <p:cNvSpPr/>
          <p:nvPr/>
        </p:nvSpPr>
        <p:spPr>
          <a:xfrm>
            <a:off x="6933650" y="4013926"/>
            <a:ext cx="1460409" cy="42101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TFIDF 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E076462-6445-4E7A-A1BF-BBE0EC92738F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650691" y="2703723"/>
            <a:ext cx="0" cy="139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2161CA5-1BCF-4DD4-A3E8-A62FC1AE94FF}"/>
              </a:ext>
            </a:extLst>
          </p:cNvPr>
          <p:cNvCxnSpPr>
            <a:cxnSpLocks/>
          </p:cNvCxnSpPr>
          <p:nvPr/>
        </p:nvCxnSpPr>
        <p:spPr>
          <a:xfrm>
            <a:off x="7651794" y="3277143"/>
            <a:ext cx="0" cy="139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B99377-D18C-438C-90B2-B5F88D23FA4D}"/>
              </a:ext>
            </a:extLst>
          </p:cNvPr>
          <p:cNvCxnSpPr>
            <a:cxnSpLocks/>
          </p:cNvCxnSpPr>
          <p:nvPr/>
        </p:nvCxnSpPr>
        <p:spPr>
          <a:xfrm>
            <a:off x="7678106" y="3869203"/>
            <a:ext cx="0" cy="139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C843B80A-B6AB-438B-B22D-17730A6C3880}"/>
              </a:ext>
            </a:extLst>
          </p:cNvPr>
          <p:cNvSpPr/>
          <p:nvPr/>
        </p:nvSpPr>
        <p:spPr>
          <a:xfrm>
            <a:off x="6947900" y="3429618"/>
            <a:ext cx="1460409" cy="42101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Stemming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E87DC2-A7D2-486E-990B-A6CC87455CCA}"/>
              </a:ext>
            </a:extLst>
          </p:cNvPr>
          <p:cNvCxnSpPr>
            <a:cxnSpLocks/>
          </p:cNvCxnSpPr>
          <p:nvPr/>
        </p:nvCxnSpPr>
        <p:spPr>
          <a:xfrm>
            <a:off x="7645213" y="1744372"/>
            <a:ext cx="0" cy="139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2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6B6EB8B-AFAA-4237-8AC4-678DBFFD3590}"/>
              </a:ext>
            </a:extLst>
          </p:cNvPr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solidFill>
            <a:srgbClr val="0F1938"/>
          </a:solidFill>
        </p:spPr>
        <p:txBody>
          <a:bodyPr wrap="square" rtlCol="0">
            <a:spAutoFit/>
          </a:bodyPr>
          <a:lstStyle/>
          <a:p>
            <a:endParaRPr lang="en-US" sz="800" b="1" dirty="0">
              <a:solidFill>
                <a:schemeClr val="bg1"/>
              </a:solidFill>
              <a:latin typeface="+mj-lt"/>
            </a:endParaRPr>
          </a:p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      Data Correlation</a:t>
            </a:r>
          </a:p>
          <a:p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45C0A-F4EA-4889-BAD1-CC769FF0E8A8}"/>
              </a:ext>
            </a:extLst>
          </p:cNvPr>
          <p:cNvSpPr txBox="1"/>
          <p:nvPr/>
        </p:nvSpPr>
        <p:spPr>
          <a:xfrm>
            <a:off x="576846" y="1759275"/>
            <a:ext cx="271642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Correlation graph of “ASSIGNMENT_GROUP” with other variables used in Modeling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31A67-3F75-49EE-8FEC-2EC782F7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7C81B-7B5A-A644-B3E8-EC3DC39B624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272F9-239D-4C95-9C25-15EB2979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225" y="1385181"/>
            <a:ext cx="5276634" cy="28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8130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white-bluebar-template.potx</Template>
  <TotalTime>4380</TotalTime>
  <Words>1349</Words>
  <Application>Microsoft Office PowerPoint</Application>
  <PresentationFormat>On-screen Show (16:9)</PresentationFormat>
  <Paragraphs>260</Paragraphs>
  <Slides>33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Wingdings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Agrawal, Mahima</cp:lastModifiedBy>
  <cp:revision>253</cp:revision>
  <dcterms:created xsi:type="dcterms:W3CDTF">2010-04-12T23:12:02Z</dcterms:created>
  <dcterms:modified xsi:type="dcterms:W3CDTF">2021-11-29T03:19:35Z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